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66" r:id="rId5"/>
    <p:sldId id="257" r:id="rId6"/>
    <p:sldId id="258" r:id="rId7"/>
    <p:sldId id="259" r:id="rId8"/>
    <p:sldId id="277" r:id="rId9"/>
    <p:sldId id="265" r:id="rId10"/>
    <p:sldId id="267" r:id="rId11"/>
    <p:sldId id="263" r:id="rId12"/>
    <p:sldId id="260" r:id="rId13"/>
    <p:sldId id="268" r:id="rId14"/>
    <p:sldId id="276" r:id="rId15"/>
  </p:sldIdLst>
  <p:sldSz cx="12192000" cy="6858000"/>
  <p:notesSz cx="7103745" cy="10234295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82" d="100"/>
          <a:sy n="82" d="100"/>
        </p:scale>
        <p:origin x="1224" y="64"/>
      </p:cViewPr>
      <p:guideLst>
        <p:guide orient="horz" pos="2160"/>
        <p:guide pos="38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69360" y="3044825"/>
            <a:ext cx="46532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</a:rPr>
              <a:t>手机答题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</a:rPr>
              <a:t>操作手册</a:t>
            </a:r>
            <a:endParaRPr lang="en-US" altLang="zh-CN" sz="4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5950" y="405130"/>
            <a:ext cx="46088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调试设备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答题前调试设备全流程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页面 1 (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865505"/>
            <a:ext cx="9102090" cy="6007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15950" y="405130"/>
            <a:ext cx="4153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如遇身份核验失败，怎么办？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5950" y="1127125"/>
            <a:ext cx="95764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身份核验环节，如验证失败，可上传手机相册预留的证件照（身份证照片）-提交人工审核。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提交后，请耐心等待，查看审核结果，如已经进入作答页面，可以开始作答。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98090" y="2049145"/>
            <a:ext cx="5936615" cy="4615180"/>
            <a:chOff x="3934" y="3227"/>
            <a:chExt cx="9349" cy="726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39" y="3227"/>
              <a:ext cx="3744" cy="718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4" y="3227"/>
              <a:ext cx="3722" cy="7269"/>
            </a:xfrm>
            <a:prstGeom prst="rect">
              <a:avLst/>
            </a:prstGeom>
          </p:spPr>
        </p:pic>
        <p:cxnSp>
          <p:nvCxnSpPr>
            <p:cNvPr id="17" name="直接箭头连接符 16"/>
            <p:cNvCxnSpPr/>
            <p:nvPr/>
          </p:nvCxnSpPr>
          <p:spPr>
            <a:xfrm>
              <a:off x="7761" y="6573"/>
              <a:ext cx="1838" cy="0"/>
            </a:xfrm>
            <a:prstGeom prst="straightConnector1">
              <a:avLst/>
            </a:prstGeom>
            <a:solidFill>
              <a:srgbClr val="5087E5"/>
            </a:solidFill>
            <a:ln w="28575">
              <a:solidFill>
                <a:srgbClr val="5087E5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需准备物品：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常规手机</a:t>
            </a:r>
            <a:r>
              <a:rPr lang="en-US" altLang="zh-CN"/>
              <a:t>2</a:t>
            </a:r>
            <a:r>
              <a:rPr lang="zh-CN" altLang="en-US"/>
              <a:t>部、手机支架</a:t>
            </a:r>
            <a:r>
              <a:rPr lang="en-US" altLang="zh-CN"/>
              <a:t>1</a:t>
            </a:r>
            <a:r>
              <a:rPr lang="zh-CN" altLang="en-US"/>
              <a:t>个（若考生有办法维持侧方监控手机稳定也可不准备）、身份证照片一张（用于身份核验失败使用）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简要答题步骤：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1.</a:t>
            </a:r>
            <a:r>
              <a:rPr lang="zh-CN" altLang="en-US"/>
              <a:t>先调试设备（摄像头和麦克风、屏幕录制、手机摄像监控）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2.</a:t>
            </a:r>
            <a:r>
              <a:rPr lang="zh-CN" altLang="en-US"/>
              <a:t>设备没问题</a:t>
            </a:r>
            <a:r>
              <a:rPr lang="en-US" altLang="zh-CN"/>
              <a:t>----</a:t>
            </a:r>
            <a:r>
              <a:rPr lang="zh-CN" altLang="en-US"/>
              <a:t>进行身份核验</a:t>
            </a:r>
            <a:r>
              <a:rPr lang="en-US" altLang="zh-CN"/>
              <a:t>----</a:t>
            </a:r>
            <a:r>
              <a:rPr lang="zh-CN" altLang="en-US"/>
              <a:t>答题</a:t>
            </a:r>
            <a:r>
              <a:rPr lang="en-US" altLang="zh-CN"/>
              <a:t>----</a:t>
            </a:r>
            <a:r>
              <a:rPr lang="zh-CN" altLang="en-US"/>
              <a:t>交卷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考前准备工作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15950" y="405130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考前须知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7b0217100cd121afcae32a5e2dcd36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5580" y="472440"/>
            <a:ext cx="1649730" cy="2580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0245" y="1064260"/>
            <a:ext cx="8395335" cy="5110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手机端答题需下载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掌上答题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”APP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，以下为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APP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下载步骤说明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考生需先登录，登录地址</a:t>
            </a:r>
            <a:r>
              <a:rPr lang="zh-CN" altLang="zh-CN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：http://www.qiangxuecn.com/</a:t>
            </a:r>
            <a:r>
              <a:rPr lang="en-US" altLang="zh-CN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首页找到自考考核，点击蓝色卡片，如右图所示：</a:t>
            </a:r>
            <a:endParaRPr lang="zh-CN" altLang="en-US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输入自己的账号密码，点击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登录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找到自己的考试科目，点击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进入后，出现下载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APP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界面，如图所示，根据自己手机型号下载安装即可。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注：此步骤要复制考试口令，下载完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APP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后登录要凭考试口令登录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8" name="图片 7" descr="cf42eea64dd2c09cd6d3d9a2d90bfe8"/>
          <p:cNvPicPr>
            <a:picLocks noChangeAspect="1"/>
          </p:cNvPicPr>
          <p:nvPr/>
        </p:nvPicPr>
        <p:blipFill>
          <a:blip r:embed="rId2"/>
          <a:srcRect t="3196"/>
          <a:stretch>
            <a:fillRect/>
          </a:stretch>
        </p:blipFill>
        <p:spPr>
          <a:xfrm>
            <a:off x="8985885" y="3238500"/>
            <a:ext cx="1778000" cy="3351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15950" y="405130"/>
            <a:ext cx="9556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考前须知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下载并安装掌上答题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APP </a:t>
            </a:r>
            <a:r>
              <a:rPr lang="zh-CN" altLang="en-US" sz="240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Android（</a:t>
            </a:r>
            <a:r>
              <a:rPr lang="zh-CN" altLang="en-US" sz="200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考试口令一定要提前复制好）</a:t>
            </a:r>
            <a:endParaRPr lang="zh-CN" altLang="en-US" sz="2000" b="1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5950" y="1132840"/>
            <a:ext cx="906589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9875" indent="-269875" algn="l"/>
            <a:r>
              <a:rPr lang="zh-CN" altLang="en-US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1600" b="0" kern="100" dirty="0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Android</a:t>
            </a:r>
            <a:r>
              <a:rPr lang="zh-CN" altLang="en-US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下载方式：点击页面右上角，选择浏览器打开，在浏览器中，点击安卓App</a:t>
            </a:r>
            <a:endParaRPr lang="en-US" altLang="zh-CN" sz="1600" b="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2" descr="页面 1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190" y="1470025"/>
            <a:ext cx="8388985" cy="5387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15950" y="405130"/>
            <a:ext cx="992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考前须知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下载并安装掌上答题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APP ios</a:t>
            </a:r>
            <a:r>
              <a:rPr lang="zh-CN" altLang="en-US" sz="240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（考试口令一定要提前复制好）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5950" y="1132840"/>
            <a:ext cx="906589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9875" indent="-269875" algn="l"/>
            <a:r>
              <a:rPr lang="en-US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600" kern="100" dirty="0"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ios下载方式</a:t>
            </a:r>
            <a:r>
              <a:rPr lang="zh-CN" altLang="en-US" sz="160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：点击“ios下载”，点击“允许”下载即可。</a:t>
            </a:r>
            <a:endParaRPr lang="zh-CN" altLang="en-US" sz="16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3" descr="页面 2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1656715"/>
            <a:ext cx="10771505" cy="4579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9755" y="2887345"/>
            <a:ext cx="7243445" cy="36493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83555" y="6479540"/>
            <a:ext cx="2316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上图为：设备摆放位置示例</a:t>
            </a:r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546100" y="851535"/>
            <a:ext cx="110610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16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考试登录地址</a:t>
            </a:r>
            <a:r>
              <a:rPr lang="zh-CN" altLang="zh-CN" sz="16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：http://www.qiangxuecn.com/</a:t>
            </a:r>
            <a:r>
              <a:rPr lang="en-US" altLang="zh-CN" sz="16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首页找到自考考核，点击蓝色卡片，如图所示：</a:t>
            </a:r>
            <a:endParaRPr lang="zh-CN" altLang="zh-CN" sz="1600" b="1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16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登录账号：</a:t>
            </a:r>
            <a:r>
              <a:rPr lang="zh-CN" altLang="en-US" sz="1600" kern="100" dirty="0">
                <a:solidFill>
                  <a:srgbClr val="7030A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学号</a:t>
            </a:r>
            <a:r>
              <a:rPr lang="en-US" altLang="zh-CN" sz="1600" kern="100" dirty="0">
                <a:solidFill>
                  <a:srgbClr val="7030A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1600" b="1" kern="1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登录密码：</a:t>
            </a:r>
            <a:r>
              <a:rPr lang="zh-CN" altLang="en-US" sz="1600" kern="100" dirty="0">
                <a:solidFill>
                  <a:srgbClr val="7030A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身份证号后六位（尾号有</a:t>
            </a:r>
            <a:r>
              <a:rPr lang="en-US" altLang="zh-CN" sz="1600" kern="100" dirty="0">
                <a:solidFill>
                  <a:srgbClr val="7030A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</a:t>
            </a:r>
            <a:r>
              <a:rPr lang="zh-CN" altLang="en-US" sz="1600" kern="100" dirty="0">
                <a:solidFill>
                  <a:srgbClr val="7030A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为大写）</a:t>
            </a:r>
            <a:endParaRPr lang="zh-CN" altLang="en-US" sz="1600" kern="100" dirty="0">
              <a:solidFill>
                <a:srgbClr val="7030A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600" kern="100" dirty="0">
              <a:solidFill>
                <a:srgbClr val="7030A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1600" b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设备摆放示例：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主设备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掌上答题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手机放置在考生正左侧/右侧1.5-2米，手机高度与考生头部齐平，桌面无杂物，手机画面需覆盖“头部、双手、手机屏幕”手机须保持电量充足，关闭手机设备录屏、音乐、闹钟等可能影响正常笔试的应用程序，拒接电话和语音通话等设置，笔试过程中不得接打电话，不得切换笔试界面，视频监控设备不得中断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950" y="405130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考前须知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7b0217100cd121afcae32a5e2dcd36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35" y="0"/>
            <a:ext cx="1320165" cy="20643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15950" y="405130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考前须知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5950" y="986790"/>
            <a:ext cx="1129411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 algn="l">
              <a:lnSpc>
                <a:spcPct val="150000"/>
              </a:lnSpc>
            </a:pP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本次考试通过掌上答题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sz="16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（考前提前下载掌上答题</a:t>
            </a:r>
            <a:r>
              <a:rPr lang="en-US" sz="16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sz="16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及副机位安装微信进行考试。</a:t>
            </a:r>
            <a:endParaRPr lang="zh-CN" sz="1600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0" indent="-266700" algn="l">
              <a:lnSpc>
                <a:spcPct val="150000"/>
              </a:lnSpc>
            </a:pP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需使用两台智能手机（ipad也支持）完成考试。主流品牌机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(千元以上机型）</a:t>
            </a:r>
            <a:endParaRPr lang="en-US" sz="1600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0" indent="-266700" algn="l">
              <a:lnSpc>
                <a:spcPct val="150000"/>
              </a:lnSpc>
            </a:pPr>
            <a:r>
              <a:rPr lang="en-US" sz="16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zh-CN" sz="16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身份证照片：保存到手机相册中，用于身份核验未通过时上传提交人工审核。</a:t>
            </a:r>
            <a:endParaRPr lang="en-US" sz="1600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0" indent="-266700" algn="l">
              <a:lnSpc>
                <a:spcPct val="150000"/>
              </a:lnSpc>
            </a:pP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考前准备注意事项</a:t>
            </a:r>
            <a:endParaRPr 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0" indent="-266700" algn="l">
              <a:lnSpc>
                <a:spcPct val="150000"/>
              </a:lnSpc>
            </a:pP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1) </a:t>
            </a:r>
            <a:r>
              <a:rPr 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光线环境要求：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为保证考试过程不受干扰，建议考生安静无杂音的场所，保证光线充足，确保拍摄视频画面清晰。</a:t>
            </a:r>
            <a:endParaRPr 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0" indent="-266700" algn="l">
              <a:lnSpc>
                <a:spcPct val="150000"/>
              </a:lnSpc>
            </a:pP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2) </a:t>
            </a:r>
            <a:r>
              <a:rPr 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网络环境要求：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试环境应具备稳定的网络条件，建议网络带宽使用2兆以上-2M(即2Mb/s)，确保网络环境正常、网速较好的情况下进行作答。并建议考生准备4G/5G网络作为备用网络，并提前做好调试，以便出现网络故障时能迅速切换到备用网络继续考试。</a:t>
            </a:r>
            <a:endParaRPr 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0" indent="-266700" algn="l">
              <a:lnSpc>
                <a:spcPct val="150000"/>
              </a:lnSpc>
            </a:pP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3) </a:t>
            </a:r>
            <a:r>
              <a:rPr 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设备配置要求：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为保证拍摄画面稳定，考生必须选用手机固定器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(建议手机支架) ，务必保持手机电量充足，确保在考试过程中不会出现因为手机电量过低自动关机、避免内容丢失。必须准备好电源和移动电源，以便随时使用。</a:t>
            </a:r>
            <a:endParaRPr 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0" indent="-266700" algn="l">
              <a:lnSpc>
                <a:spcPct val="150000"/>
              </a:lnSpc>
            </a:pP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4) </a:t>
            </a:r>
            <a:r>
              <a:rPr 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设备内存要求：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务必确保手机存储空间充足。</a:t>
            </a:r>
            <a:r>
              <a:rPr lang="zh-CN" sz="16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Android内存不少于</a:t>
            </a:r>
            <a:r>
              <a:rPr lang="en-US" sz="16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6G</a:t>
            </a:r>
            <a:r>
              <a:rPr lang="zh-CN" sz="16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及以上、</a:t>
            </a:r>
            <a:r>
              <a:rPr lang="en-US" sz="16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ios</a:t>
            </a:r>
            <a:r>
              <a:rPr lang="en-US" sz="16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en-US" sz="1600" b="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ipad</a:t>
            </a:r>
            <a:r>
              <a:rPr lang="zh-CN" sz="16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内存不少于</a:t>
            </a:r>
            <a:r>
              <a:rPr lang="en-US" sz="16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4G</a:t>
            </a:r>
            <a:r>
              <a:rPr lang="zh-CN" sz="16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及以上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带摄像头、麦克风。确保在答题过程中不会因为手机存储空间不足导致中断、内容丢失。</a:t>
            </a:r>
            <a:endParaRPr lang="en-US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0" indent="-266700" algn="l">
              <a:lnSpc>
                <a:spcPct val="150000"/>
              </a:lnSpc>
            </a:pP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5) </a:t>
            </a:r>
            <a:r>
              <a:rPr 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关闭其他应用要求：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务必退出、关闭除掌上答题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、微信之外的其他应用程序，例如QQ、音乐、视频会议等可能会用到麦克风、扬声器和摄像头的程序，</a:t>
            </a:r>
            <a:r>
              <a:rPr lang="en-US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以确保在拍摄过程中不会被其他应用程序干扰。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调试设备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15950" y="1239520"/>
            <a:ext cx="1235202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810" algn="l"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、答题前设备调试全流程</a:t>
            </a:r>
            <a:endParaRPr lang="zh-CN" altLang="en-US" sz="1600" b="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3810" algn="l">
              <a:lnSpc>
                <a:spcPct val="150000"/>
              </a:lnSpc>
            </a:pPr>
            <a:r>
              <a:rPr lang="en-US" altLang="zh-CN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考试前</a:t>
            </a:r>
            <a:r>
              <a:rPr lang="en-US" altLang="zh-CN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分钟进入系统，调试设备。</a:t>
            </a:r>
            <a:endParaRPr lang="zh-CN" altLang="en-US" sz="1600" b="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3810" algn="l">
              <a:lnSpc>
                <a:spcPct val="150000"/>
              </a:lnSpc>
            </a:pPr>
            <a:r>
              <a:rPr lang="en-US" altLang="zh-CN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调试设备完成后进行身份核验。</a:t>
            </a:r>
            <a:endParaRPr lang="zh-CN" altLang="en-US" sz="1600" b="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3810" algn="l">
              <a:lnSpc>
                <a:spcPct val="150000"/>
              </a:lnSpc>
            </a:pPr>
            <a:r>
              <a:rPr lang="en-US" altLang="zh-CN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身份核验成功后进入考试倒计时页面，准备开始作答。</a:t>
            </a:r>
            <a:endParaRPr lang="zh-CN" altLang="en-US" sz="1600" b="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3810" algn="l">
              <a:lnSpc>
                <a:spcPct val="150000"/>
              </a:lnSpc>
            </a:pPr>
            <a:endParaRPr lang="zh-CN" altLang="en-US" sz="160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3810" algn="l"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1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、设备调试步骤</a:t>
            </a:r>
            <a:endParaRPr lang="zh-CN" altLang="en-US" sz="1600" b="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3810" algn="l">
              <a:lnSpc>
                <a:spcPct val="150000"/>
              </a:lnSpc>
            </a:pPr>
            <a:r>
              <a:rPr lang="en-US" altLang="zh-CN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掌上答题App-输入考试口令或扫码-账号密码/登录，接入副机位视频</a:t>
            </a:r>
            <a:endParaRPr lang="zh-CN" altLang="en-US" sz="1600" b="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3810" algn="l">
              <a:lnSpc>
                <a:spcPct val="150000"/>
              </a:lnSpc>
            </a:pPr>
            <a:r>
              <a:rPr lang="en-US" altLang="zh-CN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2.“摄像头/麦克风”和“本机屏幕共享”启用：本机视频，状态为“已启用”绿色，有画面，设备正常。</a:t>
            </a:r>
            <a:endParaRPr lang="en-US" altLang="zh-CN" sz="1600" b="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3810" algn="l">
              <a:lnSpc>
                <a:spcPct val="150000"/>
              </a:lnSpc>
            </a:pPr>
            <a:r>
              <a:rPr lang="en-US" altLang="zh-CN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3.</a:t>
            </a:r>
            <a:r>
              <a:rPr lang="zh-CN" altLang="en-US" sz="1600" b="0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手机/ipad副机位启用：微信扫码，接入副机位视频，状态为“已启用”绿色，有画面，设备正常。</a:t>
            </a:r>
            <a:endParaRPr lang="zh-CN" altLang="en-US" sz="1600" b="0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3810" algn="l">
              <a:lnSpc>
                <a:spcPct val="150000"/>
              </a:lnSpc>
            </a:pPr>
            <a:r>
              <a:rPr lang="zh-CN" altLang="en-US" sz="1600" b="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注：务必按照上方设备调试步骤操作，否则无法作答。</a:t>
            </a:r>
            <a:r>
              <a:rPr lang="zh-CN" altLang="en-US" sz="16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详细操作流程请见下图（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调试设备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答题前调试设备全流程</a:t>
            </a:r>
            <a:r>
              <a:rPr lang="zh-CN" altLang="en-US" sz="16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1600" kern="1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5950" y="405130"/>
            <a:ext cx="46088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调试设备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答题前调试设备全流程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08168741-7108-4d61-adf6-847bc621f3ca"/>
  <p:tag name="COMMONDATA" val="eyJoZGlkIjoiOWJmMGRjYTU3OTI4ZmU1MGZhODU5OGMyZGVlZWYxMz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1798</Words>
  <Application>WPS 演示</Application>
  <PresentationFormat>宽屏</PresentationFormat>
  <Paragraphs>80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蓝胖子</cp:lastModifiedBy>
  <cp:revision>20</cp:revision>
  <dcterms:created xsi:type="dcterms:W3CDTF">2023-02-01T09:02:00Z</dcterms:created>
  <dcterms:modified xsi:type="dcterms:W3CDTF">2023-03-30T03:03:42Z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D9C100CE5ADFD45D962ADA637AADBBFB</vt:lpwstr>
  </property>
</Properties>
</file>